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946" r:id="rId1"/>
  </p:sldMasterIdLst>
  <p:notesMasterIdLst>
    <p:notesMasterId r:id="rId8"/>
  </p:notesMasterIdLst>
  <p:sldIdLst>
    <p:sldId id="256" r:id="rId2"/>
    <p:sldId id="258" r:id="rId3"/>
    <p:sldId id="260" r:id="rId4"/>
    <p:sldId id="265" r:id="rId5"/>
    <p:sldId id="262" r:id="rId6"/>
    <p:sldId id="259" r:id="rId7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1E2"/>
    <a:srgbClr val="3AD901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61" autoAdjust="0"/>
    <p:restoredTop sz="94660"/>
  </p:normalViewPr>
  <p:slideViewPr>
    <p:cSldViewPr snapToGrid="0">
      <p:cViewPr varScale="1">
        <p:scale>
          <a:sx n="72" d="100"/>
          <a:sy n="72" d="100"/>
        </p:scale>
        <p:origin x="61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3.wmf"/><Relationship Id="rId1" Type="http://schemas.openxmlformats.org/officeDocument/2006/relationships/image" Target="../media/image22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2026CF-1A9C-4E20-B502-048AFA381B0B}" type="datetimeFigureOut">
              <a:rPr lang="fr-FR" smtClean="0"/>
              <a:t>17/02/2017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F9848A-F290-4305-B15B-7EF3943A45B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42026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F9848A-F290-4305-B15B-7EF3943A45BF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269008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F9848A-F290-4305-B15B-7EF3943A45BF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875922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FCF9-F5CF-420E-A1B0-A266EB4B2B52}" type="datetime1">
              <a:rPr lang="fr-FR" smtClean="0"/>
              <a:t>17/02/2017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7074D-F178-46A4-959E-CC32C16F3B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451632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3FE64-35EA-4F72-807E-F86F6383E6C8}" type="datetime1">
              <a:rPr lang="fr-FR" smtClean="0"/>
              <a:t>17/02/2017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8863" y="5883275"/>
            <a:ext cx="551167" cy="365125"/>
          </a:xfrm>
        </p:spPr>
        <p:txBody>
          <a:bodyPr/>
          <a:lstStyle/>
          <a:p>
            <a:fld id="{C567074D-F178-46A4-959E-CC32C16F3B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20006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BC9174-678B-48F8-99B9-EA995D500594}" type="datetime1">
              <a:rPr lang="fr-FR" smtClean="0"/>
              <a:t>17/02/2017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7074D-F178-46A4-959E-CC32C16F3B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653017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1412C-CC0D-48E1-AA4F-F20F1F0F6E25}" type="datetime1">
              <a:rPr lang="fr-FR" smtClean="0"/>
              <a:t>17/02/2017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7074D-F178-46A4-959E-CC32C16F3B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932121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EF1F1-39F2-42CC-80FE-4D36B5D0C7B8}" type="datetime1">
              <a:rPr lang="fr-FR" smtClean="0"/>
              <a:t>17/02/2017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7074D-F178-46A4-959E-CC32C16F3B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181759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fr-FR"/>
              <a:t>Modifiez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D15B5-2403-4FFB-AB3A-E8B96FFA05F8}" type="datetime1">
              <a:rPr lang="fr-FR" smtClean="0"/>
              <a:t>17/02/2017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7074D-F178-46A4-959E-CC32C16F3B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97876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fr-FR"/>
              <a:t>Modifiez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3D480-F89C-4346-B929-953AD00A36E8}" type="datetime1">
              <a:rPr lang="fr-FR" smtClean="0"/>
              <a:t>17/02/2017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7074D-F178-46A4-959E-CC32C16F3B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316292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1BAD47-5D23-4352-B1C1-8518CF44848B}" type="datetime1">
              <a:rPr lang="fr-FR" smtClean="0"/>
              <a:t>17/02/2017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7074D-F178-46A4-959E-CC32C16F3B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519154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DA32C-D6F8-4A4B-9A75-D1A4496E42F3}" type="datetime1">
              <a:rPr lang="fr-FR" smtClean="0"/>
              <a:t>17/02/2017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7074D-F178-46A4-959E-CC32C16F3B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455208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58D8C-8022-43EC-BB7F-63C33D354456}" type="datetime1">
              <a:rPr lang="fr-FR" smtClean="0"/>
              <a:t>17/02/2017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0698" y="5883274"/>
            <a:ext cx="551167" cy="365125"/>
          </a:xfrm>
        </p:spPr>
        <p:txBody>
          <a:bodyPr/>
          <a:lstStyle/>
          <a:p>
            <a:fld id="{C567074D-F178-46A4-959E-CC32C16F3B58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503125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EF741B-F3FE-46AD-882D-3906B5174D3D}" type="datetime1">
              <a:rPr lang="fr-FR" smtClean="0"/>
              <a:t>17/02/2017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0700" y="5883275"/>
            <a:ext cx="551167" cy="365125"/>
          </a:xfrm>
        </p:spPr>
        <p:txBody>
          <a:bodyPr/>
          <a:lstStyle/>
          <a:p>
            <a:fld id="{C567074D-F178-46A4-959E-CC32C16F3B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891042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943AF3-8B36-4453-948F-C784BEFDA95D}" type="datetime1">
              <a:rPr lang="fr-FR" smtClean="0"/>
              <a:t>17/02/2017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0699" y="5883275"/>
            <a:ext cx="551167" cy="365125"/>
          </a:xfrm>
        </p:spPr>
        <p:txBody>
          <a:bodyPr/>
          <a:lstStyle/>
          <a:p>
            <a:fld id="{C567074D-F178-46A4-959E-CC32C16F3B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000553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50E710-CB27-4ADF-8AE1-D1310A4CFEBA}" type="datetime1">
              <a:rPr lang="fr-FR" smtClean="0"/>
              <a:t>17/02/2017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0699" y="5883274"/>
            <a:ext cx="551167" cy="365125"/>
          </a:xfrm>
        </p:spPr>
        <p:txBody>
          <a:bodyPr/>
          <a:lstStyle/>
          <a:p>
            <a:fld id="{C567074D-F178-46A4-959E-CC32C16F3B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469876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52868-D666-424E-AD98-AE135322B773}" type="datetime1">
              <a:rPr lang="fr-FR" smtClean="0"/>
              <a:t>17/02/2017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4858" y="5883275"/>
            <a:ext cx="551167" cy="365125"/>
          </a:xfrm>
        </p:spPr>
        <p:txBody>
          <a:bodyPr/>
          <a:lstStyle/>
          <a:p>
            <a:fld id="{C567074D-F178-46A4-959E-CC32C16F3B58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422019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03D22-7799-4C8B-91D8-FC31AA31134B}" type="datetime1">
              <a:rPr lang="fr-FR" smtClean="0"/>
              <a:t>17/02/2017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8863" y="5883274"/>
            <a:ext cx="551167" cy="365125"/>
          </a:xfrm>
        </p:spPr>
        <p:txBody>
          <a:bodyPr/>
          <a:lstStyle/>
          <a:p>
            <a:fld id="{C567074D-F178-46A4-959E-CC32C16F3B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021866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7B33F-62F4-41A6-9B0E-418BFAF638AC}" type="datetime1">
              <a:rPr lang="fr-FR" smtClean="0"/>
              <a:t>17/02/2017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0698" y="5883275"/>
            <a:ext cx="551167" cy="365125"/>
          </a:xfrm>
        </p:spPr>
        <p:txBody>
          <a:bodyPr/>
          <a:lstStyle/>
          <a:p>
            <a:fld id="{C567074D-F178-46A4-959E-CC32C16F3B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272018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1A410-4A85-4527-9CF0-18D576B1FBDE}" type="datetime1">
              <a:rPr lang="fr-FR" smtClean="0"/>
              <a:t>17/02/2017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7074D-F178-46A4-959E-CC32C16F3B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694492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664DD931-131E-41D2-98E2-63FFE7FF55C0}" type="datetime1">
              <a:rPr lang="fr-FR" smtClean="0"/>
              <a:t>17/02/2017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C567074D-F178-46A4-959E-CC32C16F3B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527946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7" r:id="rId1"/>
    <p:sldLayoutId id="2147483948" r:id="rId2"/>
    <p:sldLayoutId id="2147483949" r:id="rId3"/>
    <p:sldLayoutId id="2147483950" r:id="rId4"/>
    <p:sldLayoutId id="2147483951" r:id="rId5"/>
    <p:sldLayoutId id="2147483952" r:id="rId6"/>
    <p:sldLayoutId id="2147483953" r:id="rId7"/>
    <p:sldLayoutId id="2147483954" r:id="rId8"/>
    <p:sldLayoutId id="2147483955" r:id="rId9"/>
    <p:sldLayoutId id="2147483956" r:id="rId10"/>
    <p:sldLayoutId id="2147483957" r:id="rId11"/>
    <p:sldLayoutId id="2147483958" r:id="rId12"/>
    <p:sldLayoutId id="2147483959" r:id="rId13"/>
    <p:sldLayoutId id="2147483960" r:id="rId14"/>
    <p:sldLayoutId id="2147483961" r:id="rId15"/>
    <p:sldLayoutId id="2147483962" r:id="rId16"/>
    <p:sldLayoutId id="2147483963" r:id="rId17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emf"/><Relationship Id="rId13" Type="http://schemas.openxmlformats.org/officeDocument/2006/relationships/image" Target="../media/image12.emf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11" Type="http://schemas.openxmlformats.org/officeDocument/2006/relationships/image" Target="../media/image10.emf"/><Relationship Id="rId5" Type="http://schemas.openxmlformats.org/officeDocument/2006/relationships/image" Target="../media/image4.png"/><Relationship Id="rId15" Type="http://schemas.openxmlformats.org/officeDocument/2006/relationships/image" Target="../media/image14.jpeg"/><Relationship Id="rId10" Type="http://schemas.openxmlformats.org/officeDocument/2006/relationships/image" Target="../media/image9.emf"/><Relationship Id="rId4" Type="http://schemas.openxmlformats.org/officeDocument/2006/relationships/image" Target="../media/image3.png"/><Relationship Id="rId9" Type="http://schemas.openxmlformats.org/officeDocument/2006/relationships/image" Target="../media/image8.emf"/><Relationship Id="rId14" Type="http://schemas.openxmlformats.org/officeDocument/2006/relationships/image" Target="../media/image13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7" Type="http://schemas.openxmlformats.org/officeDocument/2006/relationships/image" Target="../media/image24.emf"/><Relationship Id="rId2" Type="http://schemas.openxmlformats.org/officeDocument/2006/relationships/slideLayout" Target="../slideLayouts/slideLayout10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3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22.w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urobenne.fr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0347" y="1564391"/>
            <a:ext cx="7418361" cy="6857999"/>
          </a:xfrm>
          <a:prstGeom prst="rect">
            <a:avLst/>
          </a:prstGeom>
        </p:spPr>
      </p:pic>
      <p:pic>
        <p:nvPicPr>
          <p:cNvPr id="35" name="Picture 5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017" t="78965" r="7287" b="5870"/>
          <a:stretch/>
        </p:blipFill>
        <p:spPr bwMode="auto">
          <a:xfrm>
            <a:off x="6402791" y="785689"/>
            <a:ext cx="1466549" cy="10958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2070673" y="2334321"/>
            <a:ext cx="4526842" cy="1071834"/>
          </a:xfrm>
        </p:spPr>
        <p:txBody>
          <a:bodyPr/>
          <a:lstStyle/>
          <a:p>
            <a:pPr algn="ctr"/>
            <a:r>
              <a:rPr lang="fr-FR" b="1" dirty="0">
                <a:solidFill>
                  <a:schemeClr val="accent6">
                    <a:lumMod val="75000"/>
                  </a:schemeClr>
                </a:solidFill>
              </a:rPr>
              <a:t>Groupe DMI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2707936" y="3407894"/>
            <a:ext cx="3242415" cy="1388534"/>
          </a:xfrm>
        </p:spPr>
        <p:txBody>
          <a:bodyPr/>
          <a:lstStyle/>
          <a:p>
            <a:pPr algn="ctr"/>
            <a:r>
              <a:rPr lang="fr-FR" dirty="0"/>
              <a:t>Fabrication de Ressorts et de Bennes</a:t>
            </a:r>
          </a:p>
        </p:txBody>
      </p:sp>
      <p:cxnSp>
        <p:nvCxnSpPr>
          <p:cNvPr id="5" name="Connecteur droit avec flèche 4"/>
          <p:cNvCxnSpPr>
            <a:endCxn id="44" idx="2"/>
          </p:cNvCxnSpPr>
          <p:nvPr/>
        </p:nvCxnSpPr>
        <p:spPr>
          <a:xfrm flipV="1">
            <a:off x="9141577" y="2317357"/>
            <a:ext cx="112663" cy="1878077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avec flèche 10"/>
          <p:cNvCxnSpPr>
            <a:endCxn id="12" idx="2"/>
          </p:cNvCxnSpPr>
          <p:nvPr/>
        </p:nvCxnSpPr>
        <p:spPr>
          <a:xfrm flipH="1" flipV="1">
            <a:off x="7114682" y="2317357"/>
            <a:ext cx="1848343" cy="2296976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avec flèche 12"/>
          <p:cNvCxnSpPr>
            <a:endCxn id="45" idx="2"/>
          </p:cNvCxnSpPr>
          <p:nvPr/>
        </p:nvCxnSpPr>
        <p:spPr>
          <a:xfrm flipV="1">
            <a:off x="9568266" y="2305837"/>
            <a:ext cx="1825532" cy="237522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ZoneTexte 33"/>
          <p:cNvSpPr txBox="1"/>
          <p:nvPr/>
        </p:nvSpPr>
        <p:spPr>
          <a:xfrm>
            <a:off x="7638124" y="5131621"/>
            <a:ext cx="407544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>
                <a:solidFill>
                  <a:schemeClr val="bg1"/>
                </a:solidFill>
              </a:rPr>
              <a:t>3 usines dans les Hauts-de-France</a:t>
            </a:r>
          </a:p>
        </p:txBody>
      </p:sp>
      <p:sp>
        <p:nvSpPr>
          <p:cNvPr id="41" name="Rectangle 40"/>
          <p:cNvSpPr/>
          <p:nvPr/>
        </p:nvSpPr>
        <p:spPr>
          <a:xfrm>
            <a:off x="737421" y="5396906"/>
            <a:ext cx="181456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800" b="1" dirty="0">
                <a:solidFill>
                  <a:schemeClr val="accent6"/>
                </a:solidFill>
              </a:rPr>
              <a:t>Division</a:t>
            </a:r>
          </a:p>
          <a:p>
            <a:pPr algn="ctr"/>
            <a:r>
              <a:rPr lang="fr-FR" sz="2800" b="1" dirty="0">
                <a:solidFill>
                  <a:schemeClr val="accent6"/>
                </a:solidFill>
              </a:rPr>
              <a:t>Bennes</a:t>
            </a:r>
            <a:endParaRPr lang="fr-FR" sz="2800" dirty="0"/>
          </a:p>
        </p:txBody>
      </p:sp>
      <p:sp>
        <p:nvSpPr>
          <p:cNvPr id="42" name="Ellipse 41"/>
          <p:cNvSpPr/>
          <p:nvPr/>
        </p:nvSpPr>
        <p:spPr>
          <a:xfrm>
            <a:off x="8545615" y="3872184"/>
            <a:ext cx="1243913" cy="1194488"/>
          </a:xfrm>
          <a:prstGeom prst="ellipse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2" name="Rectangle à coins arrondis 11"/>
          <p:cNvSpPr/>
          <p:nvPr/>
        </p:nvSpPr>
        <p:spPr>
          <a:xfrm>
            <a:off x="6360731" y="254025"/>
            <a:ext cx="1507901" cy="206333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8" name="Image 2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9565" y="267791"/>
            <a:ext cx="771759" cy="535692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1222" y="785689"/>
            <a:ext cx="1490053" cy="1112769"/>
          </a:xfrm>
          <a:prstGeom prst="rect">
            <a:avLst/>
          </a:prstGeom>
        </p:spPr>
      </p:pic>
      <p:sp>
        <p:nvSpPr>
          <p:cNvPr id="44" name="Rectangle à coins arrondis 43"/>
          <p:cNvSpPr/>
          <p:nvPr/>
        </p:nvSpPr>
        <p:spPr>
          <a:xfrm>
            <a:off x="8500289" y="254025"/>
            <a:ext cx="1507901" cy="206333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ZoneTexte 13"/>
          <p:cNvSpPr txBox="1"/>
          <p:nvPr/>
        </p:nvSpPr>
        <p:spPr>
          <a:xfrm>
            <a:off x="6371222" y="1898458"/>
            <a:ext cx="1490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/>
              <a:t>Nibas</a:t>
            </a:r>
            <a:r>
              <a:rPr lang="fr-FR" dirty="0"/>
              <a:t> (</a:t>
            </a: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80</a:t>
            </a:r>
            <a:r>
              <a:rPr lang="fr-FR" dirty="0"/>
              <a:t>)</a:t>
            </a:r>
          </a:p>
        </p:txBody>
      </p:sp>
      <p:pic>
        <p:nvPicPr>
          <p:cNvPr id="26" name="Image 2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5536" y="258097"/>
            <a:ext cx="1483351" cy="530246"/>
          </a:xfrm>
          <a:prstGeom prst="round2SameRect">
            <a:avLst>
              <a:gd name="adj1" fmla="val 43163"/>
              <a:gd name="adj2" fmla="val 0"/>
            </a:avLst>
          </a:prstGeom>
        </p:spPr>
      </p:pic>
      <p:pic>
        <p:nvPicPr>
          <p:cNvPr id="18" name="Picture 5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853" t="45097" r="8131" b="40153"/>
          <a:stretch/>
        </p:blipFill>
        <p:spPr bwMode="auto">
          <a:xfrm>
            <a:off x="8515537" y="792415"/>
            <a:ext cx="1484508" cy="11038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" name="Rectangle à coins arrondis 44"/>
          <p:cNvSpPr/>
          <p:nvPr/>
        </p:nvSpPr>
        <p:spPr>
          <a:xfrm>
            <a:off x="10639847" y="242505"/>
            <a:ext cx="1507901" cy="206333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ZoneTexte 15"/>
          <p:cNvSpPr txBox="1"/>
          <p:nvPr/>
        </p:nvSpPr>
        <p:spPr>
          <a:xfrm>
            <a:off x="8478175" y="1886587"/>
            <a:ext cx="1556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Wattrelos (</a:t>
            </a: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59</a:t>
            </a:r>
            <a:r>
              <a:rPr lang="fr-FR" dirty="0"/>
              <a:t>)</a:t>
            </a:r>
          </a:p>
        </p:txBody>
      </p:sp>
      <p:grpSp>
        <p:nvGrpSpPr>
          <p:cNvPr id="43" name="Groupe 42"/>
          <p:cNvGrpSpPr/>
          <p:nvPr/>
        </p:nvGrpSpPr>
        <p:grpSpPr>
          <a:xfrm>
            <a:off x="10649150" y="788895"/>
            <a:ext cx="1494536" cy="1096882"/>
            <a:chOff x="7112358" y="831228"/>
            <a:chExt cx="4442592" cy="2536556"/>
          </a:xfrm>
        </p:grpSpPr>
        <p:pic>
          <p:nvPicPr>
            <p:cNvPr id="56" name="Image 55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40487" y="2545725"/>
              <a:ext cx="1019174" cy="4190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7" name="Image 56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297"/>
            <a:stretch>
              <a:fillRect/>
            </a:stretch>
          </p:blipFill>
          <p:spPr bwMode="auto">
            <a:xfrm>
              <a:off x="9400031" y="2558156"/>
              <a:ext cx="895349" cy="4286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8" name="Image 57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613" b="7100"/>
            <a:stretch>
              <a:fillRect/>
            </a:stretch>
          </p:blipFill>
          <p:spPr bwMode="auto">
            <a:xfrm>
              <a:off x="10326226" y="2564775"/>
              <a:ext cx="1228724" cy="800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9" name="Image 58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2358" y="2545725"/>
              <a:ext cx="1190625" cy="8191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0" name="Image 59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90504" y="2977258"/>
              <a:ext cx="904876" cy="3905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1" name="Image 60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40487" y="2964826"/>
              <a:ext cx="1019174" cy="4000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2" name="Image 61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4294" b="18832"/>
            <a:stretch>
              <a:fillRect/>
            </a:stretch>
          </p:blipFill>
          <p:spPr bwMode="auto">
            <a:xfrm>
              <a:off x="7113276" y="831228"/>
              <a:ext cx="4419600" cy="16954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7" name="ZoneTexte 46"/>
          <p:cNvSpPr txBox="1"/>
          <p:nvPr/>
        </p:nvSpPr>
        <p:spPr>
          <a:xfrm>
            <a:off x="10566609" y="1886587"/>
            <a:ext cx="1652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St Quentin (</a:t>
            </a: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02</a:t>
            </a:r>
            <a:r>
              <a:rPr lang="fr-FR" dirty="0"/>
              <a:t>)</a:t>
            </a:r>
          </a:p>
        </p:txBody>
      </p:sp>
      <p:pic>
        <p:nvPicPr>
          <p:cNvPr id="1026" name="Picture 2" descr="http://eurobenne.fr/LOGO.JPG"/>
          <p:cNvPicPr>
            <a:picLocks noChangeAspect="1" noChangeArrowheads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16" t="8208" r="8419" b="4332"/>
          <a:stretch/>
        </p:blipFill>
        <p:spPr bwMode="auto">
          <a:xfrm>
            <a:off x="11126159" y="253453"/>
            <a:ext cx="533400" cy="524494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70948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 rot="1187062">
            <a:off x="7933591" y="1371156"/>
            <a:ext cx="3556181" cy="618913"/>
          </a:xfrm>
        </p:spPr>
        <p:txBody>
          <a:bodyPr/>
          <a:lstStyle/>
          <a:p>
            <a:r>
              <a:rPr lang="fr-FR" b="1" dirty="0">
                <a:solidFill>
                  <a:schemeClr val="accent6"/>
                </a:solidFill>
              </a:rPr>
              <a:t>Profil groupe DMI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400763" y="2361218"/>
            <a:ext cx="2333757" cy="2401985"/>
          </a:xfrm>
        </p:spPr>
        <p:txBody>
          <a:bodyPr>
            <a:norm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fr-FR" dirty="0"/>
              <a:t>Chiffres d’Affaires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/>
              <a:t> 12 000 000 € / an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fr-FR" dirty="0"/>
              <a:t>Effectif Total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/>
              <a:t>104 Personnes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fr-FR" dirty="0"/>
              <a:t>Effectif Division Ressorts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/>
              <a:t>70 Personnes</a:t>
            </a:r>
          </a:p>
        </p:txBody>
      </p:sp>
      <p:sp>
        <p:nvSpPr>
          <p:cNvPr id="12" name="ZoneTexte 11"/>
          <p:cNvSpPr txBox="1"/>
          <p:nvPr/>
        </p:nvSpPr>
        <p:spPr>
          <a:xfrm>
            <a:off x="3247584" y="669603"/>
            <a:ext cx="47896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>
                <a:solidFill>
                  <a:schemeClr val="accent6">
                    <a:lumMod val="75000"/>
                  </a:schemeClr>
                </a:solidFill>
              </a:rPr>
              <a:t>Division Bennes</a:t>
            </a:r>
          </a:p>
        </p:txBody>
      </p:sp>
      <p:sp>
        <p:nvSpPr>
          <p:cNvPr id="20" name="Rectangle 19"/>
          <p:cNvSpPr/>
          <p:nvPr/>
        </p:nvSpPr>
        <p:spPr>
          <a:xfrm>
            <a:off x="3247584" y="1584613"/>
            <a:ext cx="4852086" cy="33992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Triangle rectangle 21"/>
          <p:cNvSpPr/>
          <p:nvPr/>
        </p:nvSpPr>
        <p:spPr>
          <a:xfrm rot="10800000" flipH="1">
            <a:off x="3247583" y="4983890"/>
            <a:ext cx="4852086" cy="980303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1" name="Connecteur droit 30"/>
          <p:cNvCxnSpPr/>
          <p:nvPr/>
        </p:nvCxnSpPr>
        <p:spPr>
          <a:xfrm>
            <a:off x="8099670" y="4983891"/>
            <a:ext cx="2634851" cy="980304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23"/>
          <p:cNvCxnSpPr/>
          <p:nvPr/>
        </p:nvCxnSpPr>
        <p:spPr>
          <a:xfrm>
            <a:off x="8099670" y="669603"/>
            <a:ext cx="0" cy="4314289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/>
          <p:cNvCxnSpPr/>
          <p:nvPr/>
        </p:nvCxnSpPr>
        <p:spPr>
          <a:xfrm flipH="1">
            <a:off x="3180423" y="4983892"/>
            <a:ext cx="4919248" cy="980303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Cylindre 33"/>
          <p:cNvSpPr/>
          <p:nvPr/>
        </p:nvSpPr>
        <p:spPr>
          <a:xfrm>
            <a:off x="7473595" y="1524001"/>
            <a:ext cx="626076" cy="3665838"/>
          </a:xfrm>
          <a:prstGeom prst="can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Organigramme : Données 39"/>
          <p:cNvSpPr/>
          <p:nvPr/>
        </p:nvSpPr>
        <p:spPr>
          <a:xfrm rot="5400000">
            <a:off x="7517234" y="2406411"/>
            <a:ext cx="4100818" cy="2333755"/>
          </a:xfrm>
          <a:prstGeom prst="flowChartInputOutpu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ZoneTexte 40"/>
          <p:cNvSpPr txBox="1"/>
          <p:nvPr/>
        </p:nvSpPr>
        <p:spPr>
          <a:xfrm>
            <a:off x="3247583" y="1584613"/>
            <a:ext cx="422601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b="1" dirty="0" err="1"/>
              <a:t>Eurobenne</a:t>
            </a:r>
            <a:endParaRPr lang="fr-FR" sz="2400" b="1" dirty="0"/>
          </a:p>
          <a:p>
            <a:pPr algn="r"/>
            <a:r>
              <a:rPr lang="fr-FR" dirty="0"/>
              <a:t>CA : 3,5 Millions € / an</a:t>
            </a:r>
          </a:p>
          <a:p>
            <a:pPr algn="r"/>
            <a:r>
              <a:rPr lang="fr-FR" dirty="0"/>
              <a:t>Effectif : 40</a:t>
            </a:r>
          </a:p>
        </p:txBody>
      </p:sp>
      <p:sp>
        <p:nvSpPr>
          <p:cNvPr id="3" name="Accolade ouvrante 2"/>
          <p:cNvSpPr/>
          <p:nvPr/>
        </p:nvSpPr>
        <p:spPr>
          <a:xfrm>
            <a:off x="2148840" y="1584613"/>
            <a:ext cx="797649" cy="4379582"/>
          </a:xfrm>
          <a:prstGeom prst="leftBrace">
            <a:avLst>
              <a:gd name="adj1" fmla="val 37948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ZoneTexte 4"/>
          <p:cNvSpPr txBox="1"/>
          <p:nvPr/>
        </p:nvSpPr>
        <p:spPr>
          <a:xfrm rot="16200000">
            <a:off x="1198732" y="3543571"/>
            <a:ext cx="14385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/>
              <a:t> 1 Usine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7074D-F178-46A4-959E-CC32C16F3B58}" type="slidenum">
              <a:rPr lang="fr-FR" smtClean="0"/>
              <a:t>2</a:t>
            </a:fld>
            <a:endParaRPr lang="fr-FR"/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E214FF6D-4571-476F-A066-E2B92219F30B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294" b="18832"/>
          <a:stretch>
            <a:fillRect/>
          </a:stretch>
        </p:blipFill>
        <p:spPr bwMode="auto">
          <a:xfrm>
            <a:off x="3246654" y="2613101"/>
            <a:ext cx="4226940" cy="175889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3048000" y="4440037"/>
            <a:ext cx="442559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fr-FR" dirty="0"/>
              <a:t>Idéalement situé dans les Hauts-de-France entre Paris et  Lille (sortie d’autoroute A26)</a:t>
            </a:r>
          </a:p>
        </p:txBody>
      </p:sp>
    </p:spTree>
    <p:extLst>
      <p:ext uri="{BB962C8B-B14F-4D97-AF65-F5344CB8AC3E}">
        <p14:creationId xmlns:p14="http://schemas.microsoft.com/office/powerpoint/2010/main" val="8047898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84310" y="0"/>
            <a:ext cx="10018713" cy="1752599"/>
          </a:xfrm>
        </p:spPr>
        <p:txBody>
          <a:bodyPr/>
          <a:lstStyle/>
          <a:p>
            <a:r>
              <a:rPr lang="fr-FR" b="1" dirty="0" err="1">
                <a:solidFill>
                  <a:schemeClr val="accent6">
                    <a:lumMod val="75000"/>
                  </a:schemeClr>
                </a:solidFill>
              </a:rPr>
              <a:t>Eurobenne</a:t>
            </a:r>
            <a:r>
              <a:rPr lang="fr-FR" b="1" dirty="0">
                <a:solidFill>
                  <a:schemeClr val="accent6">
                    <a:lumMod val="75000"/>
                  </a:schemeClr>
                </a:solidFill>
              </a:rPr>
              <a:t>, tout une gamme de bennes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7074D-F178-46A4-959E-CC32C16F3B58}" type="slidenum">
              <a:rPr lang="fr-FR" smtClean="0"/>
              <a:t>3</a:t>
            </a:fld>
            <a:endParaRPr lang="fr-FR"/>
          </a:p>
        </p:txBody>
      </p:sp>
      <p:sp>
        <p:nvSpPr>
          <p:cNvPr id="14" name="Rectangle : coins arrondis 13"/>
          <p:cNvSpPr/>
          <p:nvPr/>
        </p:nvSpPr>
        <p:spPr>
          <a:xfrm>
            <a:off x="7036937" y="1646582"/>
            <a:ext cx="2796209" cy="10436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Benne Ouverte EUROSTYLE 33m³</a:t>
            </a:r>
          </a:p>
        </p:txBody>
      </p:sp>
      <p:pic>
        <p:nvPicPr>
          <p:cNvPr id="1030" name="Picture 6" descr="Benne Ouverte Type Eurostyl' 35 M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2300" y="1415912"/>
            <a:ext cx="2819400" cy="150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" name="Image 42" descr="C:\Documents and Settings\eurobenne\Bureau\TL 30 - 1.jp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329" y="3263405"/>
            <a:ext cx="2545423" cy="1497911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Rectangle : coins arrondis 43"/>
          <p:cNvSpPr/>
          <p:nvPr/>
        </p:nvSpPr>
        <p:spPr>
          <a:xfrm>
            <a:off x="3217171" y="3490555"/>
            <a:ext cx="2796209" cy="10436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Benne Ouverte à Tôles Lisses 25m³</a:t>
            </a:r>
          </a:p>
        </p:txBody>
      </p:sp>
      <p:pic>
        <p:nvPicPr>
          <p:cNvPr id="45" name="Image 44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0447" y="5103858"/>
            <a:ext cx="2709655" cy="1403859"/>
          </a:xfrm>
          <a:prstGeom prst="rect">
            <a:avLst/>
          </a:prstGeom>
          <a:noFill/>
          <a:ln>
            <a:noFill/>
          </a:ln>
          <a:extLst/>
        </p:spPr>
      </p:pic>
      <p:sp>
        <p:nvSpPr>
          <p:cNvPr id="46" name="Rectangle : coins arrondis 45"/>
          <p:cNvSpPr/>
          <p:nvPr/>
        </p:nvSpPr>
        <p:spPr>
          <a:xfrm>
            <a:off x="7036935" y="5283982"/>
            <a:ext cx="2796209" cy="10436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Benne Ouverte à Tôles Nervurées 20m³</a:t>
            </a:r>
          </a:p>
        </p:txBody>
      </p:sp>
      <p:sp>
        <p:nvSpPr>
          <p:cNvPr id="17" name="Accolade fermante 16"/>
          <p:cNvSpPr/>
          <p:nvPr/>
        </p:nvSpPr>
        <p:spPr>
          <a:xfrm>
            <a:off x="10084904" y="1415912"/>
            <a:ext cx="715618" cy="5091805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ZoneTexte 47"/>
          <p:cNvSpPr txBox="1"/>
          <p:nvPr/>
        </p:nvSpPr>
        <p:spPr>
          <a:xfrm rot="5400000">
            <a:off x="9990250" y="3546316"/>
            <a:ext cx="23192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/>
              <a:t> Nos Bennes Ouvertes</a:t>
            </a:r>
          </a:p>
        </p:txBody>
      </p:sp>
    </p:spTree>
    <p:extLst>
      <p:ext uri="{BB962C8B-B14F-4D97-AF65-F5344CB8AC3E}">
        <p14:creationId xmlns:p14="http://schemas.microsoft.com/office/powerpoint/2010/main" val="8567289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7074D-F178-46A4-959E-CC32C16F3B58}" type="slidenum">
              <a:rPr lang="fr-FR" smtClean="0"/>
              <a:t>4</a:t>
            </a:fld>
            <a:endParaRPr lang="fr-FR"/>
          </a:p>
        </p:txBody>
      </p:sp>
      <p:pic>
        <p:nvPicPr>
          <p:cNvPr id="26" name="Image 25" descr="C:\Documents and Settings\eurobenne\Bureau\Nouveau dossier\TLR 27 TC  NORMAND 43300051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9849" y="957662"/>
            <a:ext cx="2765473" cy="1393507"/>
          </a:xfrm>
          <a:prstGeom prst="rect">
            <a:avLst/>
          </a:prstGeom>
          <a:noFill/>
          <a:ln w="19050" cmpd="sng">
            <a:solidFill>
              <a:srgbClr val="0000FF"/>
            </a:solidFill>
            <a:miter lim="800000"/>
            <a:headEnd/>
            <a:tailEnd/>
          </a:ln>
          <a:effectLst/>
        </p:spPr>
      </p:pic>
      <p:pic>
        <p:nvPicPr>
          <p:cNvPr id="27" name="Image 26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1174" y="2560650"/>
            <a:ext cx="2645252" cy="1346939"/>
          </a:xfrm>
          <a:prstGeom prst="rect">
            <a:avLst/>
          </a:prstGeom>
          <a:noFill/>
          <a:ln>
            <a:noFill/>
          </a:ln>
          <a:extLst/>
        </p:spPr>
      </p:pic>
      <p:pic>
        <p:nvPicPr>
          <p:cNvPr id="28" name="Image 27" descr="C:\Documents and Settings\eurobenne\Bureau\Nouveau dossier\CSTL 30.jp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9112" y="4117069"/>
            <a:ext cx="2765473" cy="1486862"/>
          </a:xfrm>
          <a:prstGeom prst="rect">
            <a:avLst/>
          </a:prstGeom>
          <a:noFill/>
          <a:ln w="19050" cmpd="sng">
            <a:solidFill>
              <a:srgbClr val="0000FF"/>
            </a:solidFill>
            <a:miter lim="800000"/>
            <a:headEnd/>
            <a:tailEnd/>
          </a:ln>
          <a:effectLst/>
        </p:spPr>
      </p:pic>
      <p:sp>
        <p:nvSpPr>
          <p:cNvPr id="30" name="Rectangle : coins arrondis 29"/>
          <p:cNvSpPr/>
          <p:nvPr/>
        </p:nvSpPr>
        <p:spPr>
          <a:xfrm>
            <a:off x="6825696" y="1128441"/>
            <a:ext cx="2796209" cy="10436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Benne à toit coulissant 25m³</a:t>
            </a:r>
          </a:p>
        </p:txBody>
      </p:sp>
      <p:sp>
        <p:nvSpPr>
          <p:cNvPr id="31" name="Rectangle : coins arrondis 30"/>
          <p:cNvSpPr/>
          <p:nvPr/>
        </p:nvSpPr>
        <p:spPr>
          <a:xfrm>
            <a:off x="3309112" y="2712314"/>
            <a:ext cx="2796209" cy="10436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Benne étanche</a:t>
            </a:r>
          </a:p>
        </p:txBody>
      </p:sp>
      <p:sp>
        <p:nvSpPr>
          <p:cNvPr id="32" name="Rectangle : coins arrondis 31"/>
          <p:cNvSpPr/>
          <p:nvPr/>
        </p:nvSpPr>
        <p:spPr>
          <a:xfrm>
            <a:off x="6901174" y="4338695"/>
            <a:ext cx="2796209" cy="10436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Caisson de compaction</a:t>
            </a:r>
          </a:p>
        </p:txBody>
      </p:sp>
    </p:spTree>
    <p:extLst>
      <p:ext uri="{BB962C8B-B14F-4D97-AF65-F5344CB8AC3E}">
        <p14:creationId xmlns:p14="http://schemas.microsoft.com/office/powerpoint/2010/main" val="1300601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7074D-F178-46A4-959E-CC32C16F3B58}" type="slidenum">
              <a:rPr lang="fr-FR" smtClean="0"/>
              <a:t>5</a:t>
            </a:fld>
            <a:endParaRPr lang="fr-FR"/>
          </a:p>
        </p:txBody>
      </p:sp>
      <p:graphicFrame>
        <p:nvGraphicFramePr>
          <p:cNvPr id="27" name="Obje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53807646"/>
              </p:ext>
            </p:extLst>
          </p:nvPr>
        </p:nvGraphicFramePr>
        <p:xfrm>
          <a:off x="1929226" y="1411080"/>
          <a:ext cx="2588897" cy="16104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0" name="Picture" r:id="rId3" imgW="1886760" imgH="1173960" progId="Word.Picture.8">
                  <p:embed/>
                </p:oleObj>
              </mc:Choice>
              <mc:Fallback>
                <p:oleObj name="Picture" r:id="rId3" imgW="1886760" imgH="1173960" progId="Word.Picture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29226" y="1411080"/>
                        <a:ext cx="2588897" cy="161041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39220840"/>
              </p:ext>
            </p:extLst>
          </p:nvPr>
        </p:nvGraphicFramePr>
        <p:xfrm>
          <a:off x="8421386" y="1411080"/>
          <a:ext cx="2735768" cy="16104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1" name="Picture" r:id="rId5" imgW="1991520" imgH="1172880" progId="Word.Picture.8">
                  <p:embed/>
                </p:oleObj>
              </mc:Choice>
              <mc:Fallback>
                <p:oleObj name="Picture" r:id="rId5" imgW="1991520" imgH="1172880" progId="Word.Picture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21386" y="1411080"/>
                        <a:ext cx="2735768" cy="161041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0" name="Rectangle : coins arrondis 49"/>
          <p:cNvSpPr/>
          <p:nvPr/>
        </p:nvSpPr>
        <p:spPr>
          <a:xfrm>
            <a:off x="5071650" y="1694483"/>
            <a:ext cx="2796209" cy="10436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Bennes à chaines</a:t>
            </a:r>
          </a:p>
          <a:p>
            <a:pPr algn="ctr"/>
            <a:r>
              <a:rPr lang="fr-FR" dirty="0"/>
              <a:t>Type </a:t>
            </a:r>
            <a:r>
              <a:rPr lang="fr-FR" dirty="0" err="1"/>
              <a:t>Multibenne</a:t>
            </a:r>
            <a:endParaRPr lang="fr-FR" dirty="0"/>
          </a:p>
        </p:txBody>
      </p:sp>
      <p:pic>
        <p:nvPicPr>
          <p:cNvPr id="51" name="Image 50"/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0309" y="3782717"/>
            <a:ext cx="2645252" cy="1332707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</p:spPr>
      </p:pic>
      <p:sp>
        <p:nvSpPr>
          <p:cNvPr id="52" name="Rectangle : coins arrondis 51"/>
          <p:cNvSpPr/>
          <p:nvPr/>
        </p:nvSpPr>
        <p:spPr>
          <a:xfrm>
            <a:off x="3813615" y="3927265"/>
            <a:ext cx="2796209" cy="10436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Benne à ordure ménagères</a:t>
            </a:r>
          </a:p>
        </p:txBody>
      </p:sp>
    </p:spTree>
    <p:extLst>
      <p:ext uri="{BB962C8B-B14F-4D97-AF65-F5344CB8AC3E}">
        <p14:creationId xmlns:p14="http://schemas.microsoft.com/office/powerpoint/2010/main" val="28429152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à coins arrondis 33"/>
          <p:cNvSpPr/>
          <p:nvPr/>
        </p:nvSpPr>
        <p:spPr>
          <a:xfrm>
            <a:off x="1487923" y="1212115"/>
            <a:ext cx="3549122" cy="4433770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Rectangle à coins arrondis 32"/>
          <p:cNvSpPr/>
          <p:nvPr/>
        </p:nvSpPr>
        <p:spPr>
          <a:xfrm>
            <a:off x="5362575" y="0"/>
            <a:ext cx="7908582" cy="6858000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888825" y="-339165"/>
            <a:ext cx="3549121" cy="1398453"/>
          </a:xfrm>
        </p:spPr>
        <p:txBody>
          <a:bodyPr anchor="ctr"/>
          <a:lstStyle/>
          <a:p>
            <a:r>
              <a:rPr lang="fr-FR" dirty="0">
                <a:solidFill>
                  <a:schemeClr val="accent6">
                    <a:lumMod val="75000"/>
                  </a:schemeClr>
                </a:solidFill>
              </a:rPr>
              <a:t>En résumé :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868699" y="713972"/>
            <a:ext cx="5753458" cy="4099592"/>
          </a:xfrm>
        </p:spPr>
        <p:txBody>
          <a:bodyPr/>
          <a:lstStyle/>
          <a:p>
            <a:pPr algn="just"/>
            <a:r>
              <a:rPr lang="fr-FR" dirty="0">
                <a:solidFill>
                  <a:schemeClr val="bg1"/>
                </a:solidFill>
              </a:rPr>
              <a:t>Production de 1000 Bennes par ans</a:t>
            </a:r>
          </a:p>
          <a:p>
            <a:pPr algn="just"/>
            <a:r>
              <a:rPr lang="fr-FR" dirty="0">
                <a:solidFill>
                  <a:schemeClr val="bg1"/>
                </a:solidFill>
              </a:rPr>
              <a:t>Un bureau d’études pour répondre à vos besoins</a:t>
            </a:r>
          </a:p>
          <a:p>
            <a:pPr algn="just"/>
            <a:r>
              <a:rPr lang="fr-FR" dirty="0">
                <a:solidFill>
                  <a:schemeClr val="bg1"/>
                </a:solidFill>
              </a:rPr>
              <a:t>Un atelier de 4500m² avec une cabine de peinture de 100m² aux normes de sécurité</a:t>
            </a:r>
          </a:p>
          <a:p>
            <a:pPr algn="just"/>
            <a:r>
              <a:rPr lang="fr-FR" dirty="0">
                <a:solidFill>
                  <a:schemeClr val="bg1"/>
                </a:solidFill>
              </a:rPr>
              <a:t>Une fabrication 100% française sur notre site de St Quentin</a:t>
            </a:r>
          </a:p>
          <a:p>
            <a:pPr algn="just"/>
            <a:r>
              <a:rPr lang="fr-FR" dirty="0">
                <a:solidFill>
                  <a:schemeClr val="bg1"/>
                </a:solidFill>
              </a:rPr>
              <a:t>Plus de 50 ans d’expériences dans la collecte de déchets</a:t>
            </a:r>
          </a:p>
          <a:p>
            <a:pPr algn="just"/>
            <a:r>
              <a:rPr lang="fr-FR" dirty="0">
                <a:solidFill>
                  <a:schemeClr val="bg1"/>
                </a:solidFill>
              </a:rPr>
              <a:t>La livraison et la mise en place par nos soins avec notre camion </a:t>
            </a:r>
            <a:r>
              <a:rPr lang="fr-FR" dirty="0" err="1">
                <a:solidFill>
                  <a:schemeClr val="bg1"/>
                </a:solidFill>
              </a:rPr>
              <a:t>Ampliroll</a:t>
            </a:r>
            <a:r>
              <a:rPr lang="fr-FR" dirty="0">
                <a:solidFill>
                  <a:schemeClr val="bg1"/>
                </a:solidFill>
              </a:rPr>
              <a:t>, jusque chez nos clients</a:t>
            </a:r>
          </a:p>
          <a:p>
            <a:endParaRPr lang="fr-FR" dirty="0"/>
          </a:p>
        </p:txBody>
      </p:sp>
      <p:sp>
        <p:nvSpPr>
          <p:cNvPr id="40" name="Espace réservé du texte 3"/>
          <p:cNvSpPr txBox="1">
            <a:spLocks/>
          </p:cNvSpPr>
          <p:nvPr/>
        </p:nvSpPr>
        <p:spPr>
          <a:xfrm>
            <a:off x="1528118" y="2582266"/>
            <a:ext cx="3549121" cy="2829426"/>
          </a:xfrm>
          <a:prstGeom prst="rect">
            <a:avLst/>
          </a:prstGeom>
          <a:ln w="19050"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lang="fr-FR" dirty="0"/>
          </a:p>
          <a:p>
            <a:r>
              <a:rPr lang="fr-FR" dirty="0">
                <a:solidFill>
                  <a:schemeClr val="bg1"/>
                </a:solidFill>
              </a:rPr>
              <a:t>Tel : 03-23-09-90-90</a:t>
            </a:r>
          </a:p>
          <a:p>
            <a:r>
              <a:rPr lang="fr-FR" dirty="0">
                <a:solidFill>
                  <a:schemeClr val="bg1"/>
                </a:solidFill>
              </a:rPr>
              <a:t>Mail : </a:t>
            </a:r>
            <a:r>
              <a:rPr lang="fr-FR" dirty="0">
                <a:solidFill>
                  <a:schemeClr val="accent6"/>
                </a:solidFill>
              </a:rPr>
              <a:t>eurobenne@orange.fr</a:t>
            </a:r>
          </a:p>
          <a:p>
            <a:r>
              <a:rPr lang="fr-FR" dirty="0">
                <a:solidFill>
                  <a:schemeClr val="bg1"/>
                </a:solidFill>
              </a:rPr>
              <a:t>Site Web : </a:t>
            </a:r>
            <a:r>
              <a:rPr lang="fr-FR" dirty="0">
                <a:solidFill>
                  <a:schemeClr val="bg1"/>
                </a:solidFill>
                <a:hlinkClick r:id="rId3"/>
              </a:rPr>
              <a:t>www.eurobenne.fr</a:t>
            </a:r>
            <a:endParaRPr lang="fr-FR" dirty="0">
              <a:solidFill>
                <a:schemeClr val="bg1"/>
              </a:solidFill>
            </a:endParaRPr>
          </a:p>
          <a:p>
            <a:r>
              <a:rPr lang="fr-FR" dirty="0">
                <a:solidFill>
                  <a:schemeClr val="bg1"/>
                </a:solidFill>
              </a:rPr>
              <a:t>Adresse : Rue Jacques Yves Cousteau,</a:t>
            </a:r>
          </a:p>
          <a:p>
            <a:r>
              <a:rPr lang="fr-FR" dirty="0">
                <a:solidFill>
                  <a:schemeClr val="bg1"/>
                </a:solidFill>
              </a:rPr>
              <a:t>ZAC du bois de la </a:t>
            </a:r>
            <a:r>
              <a:rPr lang="fr-FR" dirty="0" err="1">
                <a:solidFill>
                  <a:schemeClr val="bg1"/>
                </a:solidFill>
              </a:rPr>
              <a:t>chocque</a:t>
            </a:r>
            <a:r>
              <a:rPr lang="fr-FR" dirty="0">
                <a:solidFill>
                  <a:schemeClr val="bg1"/>
                </a:solidFill>
              </a:rPr>
              <a:t>,</a:t>
            </a:r>
          </a:p>
          <a:p>
            <a:r>
              <a:rPr lang="ru-RU" dirty="0">
                <a:solidFill>
                  <a:schemeClr val="bg1"/>
                </a:solidFill>
              </a:rPr>
              <a:t>02100 </a:t>
            </a:r>
            <a:r>
              <a:rPr lang="fr-FR" dirty="0">
                <a:solidFill>
                  <a:schemeClr val="bg1"/>
                </a:solidFill>
              </a:rPr>
              <a:t>St Quentin</a:t>
            </a:r>
          </a:p>
        </p:txBody>
      </p:sp>
      <p:sp>
        <p:nvSpPr>
          <p:cNvPr id="41" name="ZoneTexte 40"/>
          <p:cNvSpPr txBox="1"/>
          <p:nvPr/>
        </p:nvSpPr>
        <p:spPr>
          <a:xfrm>
            <a:off x="737306" y="-2814"/>
            <a:ext cx="478961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b="1" dirty="0">
                <a:solidFill>
                  <a:schemeClr val="accent6"/>
                </a:solidFill>
              </a:rPr>
              <a:t>Contact :</a:t>
            </a:r>
          </a:p>
          <a:p>
            <a:pPr algn="ctr"/>
            <a:endParaRPr lang="fr-FR" sz="28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7074D-F178-46A4-959E-CC32C16F3B58}" type="slidenum">
              <a:rPr lang="fr-FR" smtClean="0"/>
              <a:t>6</a:t>
            </a:fld>
            <a:endParaRPr lang="fr-FR"/>
          </a:p>
        </p:txBody>
      </p:sp>
      <p:pic>
        <p:nvPicPr>
          <p:cNvPr id="14" name="Image 13" descr="G:\DCIM\100CANON\IMG_5239.JP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1601" y="4435875"/>
            <a:ext cx="3708400" cy="227901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9772" y="1212115"/>
            <a:ext cx="1798247" cy="1714391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85862">
            <a:off x="10572373" y="4588736"/>
            <a:ext cx="1164367" cy="1189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27520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e">
  <a:themeElements>
    <a:clrScheme name="Personnalisé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79646"/>
      </a:hlink>
      <a:folHlink>
        <a:srgbClr val="FAC08F"/>
      </a:folHlink>
    </a:clrScheme>
    <a:fontScheme name="Parallaxe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TM03457496[[fn=Parallaxe]]</Template>
  <TotalTime>3037</TotalTime>
  <Words>241</Words>
  <Application>Microsoft Office PowerPoint</Application>
  <PresentationFormat>Grand écran</PresentationFormat>
  <Paragraphs>54</Paragraphs>
  <Slides>6</Slides>
  <Notes>2</Notes>
  <HiddenSlides>0</HiddenSlides>
  <MMClips>0</MMClips>
  <ScaleCrop>false</ScaleCrop>
  <HeadingPairs>
    <vt:vector size="8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Serveurs OLE incorporés</vt:lpstr>
      </vt:variant>
      <vt:variant>
        <vt:i4>1</vt:i4>
      </vt:variant>
      <vt:variant>
        <vt:lpstr>Titres des diapositives</vt:lpstr>
      </vt:variant>
      <vt:variant>
        <vt:i4>6</vt:i4>
      </vt:variant>
    </vt:vector>
  </HeadingPairs>
  <TitlesOfParts>
    <vt:vector size="11" baseType="lpstr">
      <vt:lpstr>Arial</vt:lpstr>
      <vt:lpstr>Calibri</vt:lpstr>
      <vt:lpstr>Corbel</vt:lpstr>
      <vt:lpstr>Parallaxe</vt:lpstr>
      <vt:lpstr>Picture</vt:lpstr>
      <vt:lpstr>Groupe DMI</vt:lpstr>
      <vt:lpstr>Profil groupe DMI</vt:lpstr>
      <vt:lpstr>Eurobenne, tout une gamme de bennes</vt:lpstr>
      <vt:lpstr>Présentation PowerPoint</vt:lpstr>
      <vt:lpstr>Présentation PowerPoint</vt:lpstr>
      <vt:lpstr>En résumé 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Groupe Dmi</dc:title>
  <dc:creator>rate8</dc:creator>
  <cp:lastModifiedBy>JF</cp:lastModifiedBy>
  <cp:revision>77</cp:revision>
  <dcterms:created xsi:type="dcterms:W3CDTF">2016-07-06T09:53:50Z</dcterms:created>
  <dcterms:modified xsi:type="dcterms:W3CDTF">2017-02-17T12:16:20Z</dcterms:modified>
</cp:coreProperties>
</file>